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408" r:id="rId2"/>
    <p:sldId id="409" r:id="rId3"/>
    <p:sldId id="392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seiller Numérique - Mairie Peyruis" initials="CNMP" lastIdx="1" clrIdx="0">
    <p:extLst>
      <p:ext uri="{19B8F6BF-5375-455C-9EA6-DF929625EA0E}">
        <p15:presenceInfo xmlns:p15="http://schemas.microsoft.com/office/powerpoint/2012/main" userId="S::conseiller.numerique@peyruis.fr::78b7c5b4-2592-4ce4-a952-9cd0c938cd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393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CDC92-3D2C-43E9-AF7B-3FEB04C99C45}" type="datetimeFigureOut">
              <a:rPr lang="fr-FR" smtClean="0"/>
              <a:t>18/09/2023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17E0E-A872-430D-8221-FF137CE5A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6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Dans un formulaire, il y aura parfois des conditions générales d'utilisation (</a:t>
            </a:r>
            <a:r>
              <a:rPr lang="fr-FR" b="1" dirty="0"/>
              <a:t>CGU</a:t>
            </a:r>
            <a:r>
              <a:rPr lang="fr-FR" dirty="0"/>
              <a:t>) ou conditions générales de vente (</a:t>
            </a:r>
            <a:r>
              <a:rPr lang="fr-FR" b="1" dirty="0"/>
              <a:t>CGV</a:t>
            </a:r>
            <a:r>
              <a:rPr lang="fr-FR" dirty="0"/>
              <a:t>). Il est </a:t>
            </a:r>
            <a:r>
              <a:rPr lang="fr-FR" b="1" dirty="0"/>
              <a:t>très important de lire</a:t>
            </a:r>
            <a:r>
              <a:rPr lang="fr-FR" dirty="0"/>
              <a:t> les conditions générales avant de les accepter.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877274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B589E-8F9C-442D-AE0A-6CCD2764553C}" type="datetime1">
              <a:rPr lang="fr-FR" smtClean="0"/>
              <a:t>18/09/2023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78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A462-4439-4CE5-9F1F-31C7BBCCF9EC}" type="datetime1">
              <a:rPr lang="fr-FR" smtClean="0"/>
              <a:t>18/09/2023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00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CADD-E304-42E9-B368-F406831243EE}" type="datetime1">
              <a:rPr lang="fr-FR" smtClean="0"/>
              <a:t>18/09/2023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119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126-4FBA-49B7-AC7D-871969D8428C}" type="datetime1">
              <a:rPr lang="fr-FR" smtClean="0"/>
              <a:t>18/09/2023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75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BAAF-91CE-4862-9224-55673A5FA056}" type="datetime1">
              <a:rPr lang="fr-FR" smtClean="0"/>
              <a:t>18/09/2023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93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6C0B-39ED-4DBA-A94C-E54F7381944F}" type="datetime1">
              <a:rPr lang="fr-FR" smtClean="0"/>
              <a:t>18/09/2023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07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C240-B63E-4C8C-AF34-2F5667C75979}" type="datetime1">
              <a:rPr lang="fr-FR" smtClean="0"/>
              <a:t>18/09/2023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84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016A-AECB-441A-9484-226EB791034D}" type="datetime1">
              <a:rPr lang="fr-FR" smtClean="0"/>
              <a:t>18/09/2023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15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77A1-2F54-45A8-AE64-CE7009B2356C}" type="datetime1">
              <a:rPr lang="fr-FR" smtClean="0"/>
              <a:t>18/09/2023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65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DBCA-F096-465F-8C5D-7FAAEE53EFC6}" type="datetime1">
              <a:rPr lang="fr-FR" smtClean="0"/>
              <a:t>18/09/2023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01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947D-9566-4A80-B311-DFF66375EB18}" type="datetime1">
              <a:rPr lang="fr-FR" smtClean="0"/>
              <a:t>18/09/2023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800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B9EB0-F827-49CB-B0CF-CA2702616093}" type="datetime1">
              <a:rPr lang="fr-FR" smtClean="0"/>
              <a:t>18/09/2023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Initiation ordinateur - 10/10 -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53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C5C667-629A-8BD3-0AAE-1BABEAA0A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7CFE-DB05-4A17-AB5B-EC51B5531D60}" type="datetime1">
              <a:rPr lang="fr-FR" smtClean="0"/>
              <a:t>18/09/2023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E8E5D8-7CD4-BACC-E627-B3A8CB2A8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208D9B-6BB7-1B51-2792-FF210D08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1</a:t>
            </a:fld>
            <a:endParaRPr lang="fr-FR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950C429-98C6-16A0-C758-E205B732F8F5}"/>
              </a:ext>
            </a:extLst>
          </p:cNvPr>
          <p:cNvSpPr txBox="1">
            <a:spLocks/>
          </p:cNvSpPr>
          <p:nvPr/>
        </p:nvSpPr>
        <p:spPr>
          <a:xfrm>
            <a:off x="681038" y="478024"/>
            <a:ext cx="8543925" cy="1077020"/>
          </a:xfrm>
          <a:prstGeom prst="rect">
            <a:avLst/>
          </a:prstGeom>
        </p:spPr>
        <p:txBody>
          <a:bodyPr vert="horz" lIns="74295" tIns="37148" rIns="74295" bIns="3714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19914"/>
            <a:r>
              <a:rPr lang="fr-FR" sz="3250" dirty="0"/>
              <a:t>📩 Gérer ses mails</a:t>
            </a:r>
            <a:br>
              <a:rPr lang="fr-FR" sz="3250" b="1" dirty="0">
                <a:solidFill>
                  <a:srgbClr val="C00000"/>
                </a:solidFill>
              </a:rPr>
            </a:br>
            <a:br>
              <a:rPr lang="fr-FR" sz="3250" b="1" dirty="0"/>
            </a:br>
            <a:endParaRPr lang="fr-FR" sz="3250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C744213-ED7C-2F94-BC31-362EA0785DB2}"/>
              </a:ext>
            </a:extLst>
          </p:cNvPr>
          <p:cNvCxnSpPr/>
          <p:nvPr/>
        </p:nvCxnSpPr>
        <p:spPr>
          <a:xfrm>
            <a:off x="836467" y="671176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">
            <a:extLst>
              <a:ext uri="{FF2B5EF4-FFF2-40B4-BE49-F238E27FC236}">
                <a16:creationId xmlns:a16="http://schemas.microsoft.com/office/drawing/2014/main" id="{A7CAE8EF-8E8A-4436-A357-D0BB71865E12}"/>
              </a:ext>
            </a:extLst>
          </p:cNvPr>
          <p:cNvGrpSpPr/>
          <p:nvPr/>
        </p:nvGrpSpPr>
        <p:grpSpPr>
          <a:xfrm>
            <a:off x="2433923" y="2540636"/>
            <a:ext cx="7226913" cy="3935812"/>
            <a:chOff x="525609" y="1290732"/>
            <a:chExt cx="8283779" cy="4314680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F1419025-5CDE-39F7-9108-C4A3F57199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5609" y="1290732"/>
              <a:ext cx="8283779" cy="4314680"/>
            </a:xfrm>
            <a:prstGeom prst="rect">
              <a:avLst/>
            </a:prstGeom>
          </p:spPr>
        </p:pic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DE5D60DF-B255-A31E-6613-4F9C7454F3AB}"/>
                </a:ext>
              </a:extLst>
            </p:cNvPr>
            <p:cNvSpPr/>
            <p:nvPr/>
          </p:nvSpPr>
          <p:spPr>
            <a:xfrm>
              <a:off x="8366914" y="1474689"/>
              <a:ext cx="381699" cy="211296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EE270F84-71EA-2701-EBF1-C47F993A3C1F}"/>
                </a:ext>
              </a:extLst>
            </p:cNvPr>
            <p:cNvSpPr txBox="1"/>
            <p:nvPr/>
          </p:nvSpPr>
          <p:spPr>
            <a:xfrm>
              <a:off x="6338615" y="2033778"/>
              <a:ext cx="2409998" cy="542584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63" i="1" dirty="0"/>
                <a:t>❗ Cliquez sur </a:t>
              </a:r>
              <a:r>
                <a:rPr lang="fr-FR" sz="1463" b="1" i="1" dirty="0"/>
                <a:t>envoyer</a:t>
              </a:r>
              <a:r>
                <a:rPr lang="fr-FR" sz="1463" i="1" dirty="0"/>
                <a:t> quand vous avez fini de rédiger !</a:t>
              </a:r>
            </a:p>
          </p:txBody>
        </p:sp>
        <p:cxnSp>
          <p:nvCxnSpPr>
            <p:cNvPr id="13" name="Connecteur droit avec flèche 12">
              <a:extLst>
                <a:ext uri="{FF2B5EF4-FFF2-40B4-BE49-F238E27FC236}">
                  <a16:creationId xmlns:a16="http://schemas.microsoft.com/office/drawing/2014/main" id="{A4181D09-4845-4B93-4D75-982761B43B2B}"/>
                </a:ext>
              </a:extLst>
            </p:cNvPr>
            <p:cNvCxnSpPr>
              <a:cxnSpLocks/>
              <a:stCxn id="12" idx="0"/>
              <a:endCxn id="11" idx="4"/>
            </p:cNvCxnSpPr>
            <p:nvPr/>
          </p:nvCxnSpPr>
          <p:spPr>
            <a:xfrm flipV="1">
              <a:off x="7543614" y="1685985"/>
              <a:ext cx="1014150" cy="34779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1F0FC84B-1247-8212-9F7D-0B2DBF78E4A4}"/>
                </a:ext>
              </a:extLst>
            </p:cNvPr>
            <p:cNvGrpSpPr/>
            <p:nvPr/>
          </p:nvGrpSpPr>
          <p:grpSpPr>
            <a:xfrm>
              <a:off x="2098652" y="1290732"/>
              <a:ext cx="5855970" cy="3590985"/>
              <a:chOff x="-2739505" y="-821168"/>
              <a:chExt cx="8397170" cy="4593068"/>
            </a:xfrm>
          </p:grpSpPr>
          <p:sp>
            <p:nvSpPr>
              <p:cNvPr id="19" name="Rectangle : coins arrondis 18">
                <a:extLst>
                  <a:ext uri="{FF2B5EF4-FFF2-40B4-BE49-F238E27FC236}">
                    <a16:creationId xmlns:a16="http://schemas.microsoft.com/office/drawing/2014/main" id="{D4B8EC2D-B7B6-2869-BC43-FDBE6470B131}"/>
                  </a:ext>
                </a:extLst>
              </p:cNvPr>
              <p:cNvSpPr/>
              <p:nvPr/>
            </p:nvSpPr>
            <p:spPr>
              <a:xfrm>
                <a:off x="-2739505" y="-821168"/>
                <a:ext cx="1880791" cy="501379"/>
              </a:xfrm>
              <a:prstGeom prst="roundRect">
                <a:avLst/>
              </a:prstGeom>
              <a:solidFill>
                <a:srgbClr val="FFC000"/>
              </a:solidFill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56" b="1" dirty="0">
                    <a:solidFill>
                      <a:schemeClr val="bg1"/>
                    </a:solidFill>
                  </a:rPr>
                  <a:t>Destinataire(s)</a:t>
                </a:r>
              </a:p>
            </p:txBody>
          </p:sp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1809B87C-269B-2927-50FA-CC14D19CDF9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805" r="-1038" b="53379"/>
              <a:stretch/>
            </p:blipFill>
            <p:spPr>
              <a:xfrm>
                <a:off x="726047" y="1041342"/>
                <a:ext cx="3118138" cy="2730558"/>
              </a:xfrm>
              <a:prstGeom prst="rect">
                <a:avLst/>
              </a:prstGeom>
              <a:ln>
                <a:solidFill>
                  <a:srgbClr val="FFC000"/>
                </a:solidFill>
              </a:ln>
            </p:spPr>
          </p:pic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EF1AB285-888B-68E7-4AF9-C3F92E3B8855}"/>
                  </a:ext>
                </a:extLst>
              </p:cNvPr>
              <p:cNvCxnSpPr>
                <a:cxnSpLocks/>
                <a:stCxn id="22" idx="3"/>
                <a:endCxn id="23" idx="1"/>
              </p:cNvCxnSpPr>
              <p:nvPr/>
            </p:nvCxnSpPr>
            <p:spPr>
              <a:xfrm flipV="1">
                <a:off x="2348730" y="1614518"/>
                <a:ext cx="818629" cy="408676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E412F62A-1BB2-F947-C39D-B4F901FF88E3}"/>
                  </a:ext>
                </a:extLst>
              </p:cNvPr>
              <p:cNvSpPr/>
              <p:nvPr/>
            </p:nvSpPr>
            <p:spPr>
              <a:xfrm>
                <a:off x="772892" y="1902570"/>
                <a:ext cx="1575839" cy="241246"/>
              </a:xfrm>
              <a:prstGeom prst="roundRect">
                <a:avLst/>
              </a:prstGeom>
              <a:noFill/>
              <a:ln w="190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894" dirty="0">
                    <a:solidFill>
                      <a:schemeClr val="tx1"/>
                    </a:solidFill>
                  </a:rPr>
                  <a:t> test@exemple.fr</a:t>
                </a:r>
              </a:p>
            </p:txBody>
          </p:sp>
          <p:sp>
            <p:nvSpPr>
              <p:cNvPr id="23" name="Rectangle : coins arrondis 22">
                <a:extLst>
                  <a:ext uri="{FF2B5EF4-FFF2-40B4-BE49-F238E27FC236}">
                    <a16:creationId xmlns:a16="http://schemas.microsoft.com/office/drawing/2014/main" id="{66BBF10C-C731-D651-5518-2E6C0C39BDC3}"/>
                  </a:ext>
                </a:extLst>
              </p:cNvPr>
              <p:cNvSpPr/>
              <p:nvPr/>
            </p:nvSpPr>
            <p:spPr>
              <a:xfrm>
                <a:off x="3167360" y="1298517"/>
                <a:ext cx="2490305" cy="632003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56" dirty="0">
                    <a:solidFill>
                      <a:schemeClr val="tx1"/>
                    </a:solidFill>
                  </a:rPr>
                  <a:t>Destinataire principal, information publique</a:t>
                </a:r>
              </a:p>
            </p:txBody>
          </p:sp>
          <p:sp>
            <p:nvSpPr>
              <p:cNvPr id="24" name="Rectangle : coins arrondis 23">
                <a:extLst>
                  <a:ext uri="{FF2B5EF4-FFF2-40B4-BE49-F238E27FC236}">
                    <a16:creationId xmlns:a16="http://schemas.microsoft.com/office/drawing/2014/main" id="{921D5387-4B15-2DEF-BEDE-CEB7E029B8F0}"/>
                  </a:ext>
                </a:extLst>
              </p:cNvPr>
              <p:cNvSpPr/>
              <p:nvPr/>
            </p:nvSpPr>
            <p:spPr>
              <a:xfrm>
                <a:off x="820517" y="2345481"/>
                <a:ext cx="1503583" cy="241246"/>
              </a:xfrm>
              <a:prstGeom prst="roundRect">
                <a:avLst/>
              </a:prstGeom>
              <a:noFill/>
              <a:ln w="190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fr-FR" sz="894">
                    <a:solidFill>
                      <a:schemeClr val="tx1"/>
                    </a:solidFill>
                  </a:rPr>
                  <a:t> test@exemple.fr</a:t>
                </a:r>
                <a:endParaRPr lang="fr-FR" sz="894"/>
              </a:p>
            </p:txBody>
          </p:sp>
          <p:sp>
            <p:nvSpPr>
              <p:cNvPr id="25" name="Rectangle : coins arrondis 24">
                <a:extLst>
                  <a:ext uri="{FF2B5EF4-FFF2-40B4-BE49-F238E27FC236}">
                    <a16:creationId xmlns:a16="http://schemas.microsoft.com/office/drawing/2014/main" id="{19830CE8-7049-BAB4-5259-256430377E2C}"/>
                  </a:ext>
                </a:extLst>
              </p:cNvPr>
              <p:cNvSpPr/>
              <p:nvPr/>
            </p:nvSpPr>
            <p:spPr>
              <a:xfrm>
                <a:off x="846021" y="2798367"/>
                <a:ext cx="1535229" cy="241246"/>
              </a:xfrm>
              <a:prstGeom prst="roundRect">
                <a:avLst/>
              </a:prstGeom>
              <a:noFill/>
              <a:ln w="190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894" dirty="0">
                    <a:solidFill>
                      <a:schemeClr val="tx1"/>
                    </a:solidFill>
                  </a:rPr>
                  <a:t>  test@exemple.fr</a:t>
                </a:r>
                <a:endParaRPr lang="fr-FR" sz="894" dirty="0"/>
              </a:p>
            </p:txBody>
          </p: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1ABFEC30-AF84-A2DC-1D57-C8844D74996C}"/>
                  </a:ext>
                </a:extLst>
              </p:cNvPr>
              <p:cNvCxnSpPr>
                <a:cxnSpLocks/>
                <a:stCxn id="24" idx="3"/>
                <a:endCxn id="27" idx="1"/>
              </p:cNvCxnSpPr>
              <p:nvPr/>
            </p:nvCxnSpPr>
            <p:spPr>
              <a:xfrm flipV="1">
                <a:off x="2324100" y="2392845"/>
                <a:ext cx="335401" cy="73259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2873C8D-6C85-3515-8080-BC48651A5FEA}"/>
                  </a:ext>
                </a:extLst>
              </p:cNvPr>
              <p:cNvSpPr/>
              <p:nvPr/>
            </p:nvSpPr>
            <p:spPr>
              <a:xfrm>
                <a:off x="2659501" y="2076843"/>
                <a:ext cx="2998164" cy="632003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56" dirty="0">
                    <a:solidFill>
                      <a:schemeClr val="tx1"/>
                    </a:solidFill>
                  </a:rPr>
                  <a:t>Destinataire secondaire, en copie, information publique</a:t>
                </a:r>
              </a:p>
            </p:txBody>
          </p: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8C47A6BE-876A-920B-9884-B12602E6179D}"/>
                  </a:ext>
                </a:extLst>
              </p:cNvPr>
              <p:cNvCxnSpPr>
                <a:cxnSpLocks/>
                <a:stCxn id="25" idx="3"/>
                <a:endCxn id="29" idx="1"/>
              </p:cNvCxnSpPr>
              <p:nvPr/>
            </p:nvCxnSpPr>
            <p:spPr>
              <a:xfrm>
                <a:off x="2381250" y="2918990"/>
                <a:ext cx="278251" cy="238653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Rectangle : coins arrondis 28">
                <a:extLst>
                  <a:ext uri="{FF2B5EF4-FFF2-40B4-BE49-F238E27FC236}">
                    <a16:creationId xmlns:a16="http://schemas.microsoft.com/office/drawing/2014/main" id="{C5D61E30-D0EC-3FE6-5B69-9CE044B647C6}"/>
                  </a:ext>
                </a:extLst>
              </p:cNvPr>
              <p:cNvSpPr/>
              <p:nvPr/>
            </p:nvSpPr>
            <p:spPr>
              <a:xfrm>
                <a:off x="2659501" y="2841641"/>
                <a:ext cx="2998164" cy="632003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56" dirty="0">
                    <a:solidFill>
                      <a:schemeClr val="tx1"/>
                    </a:solidFill>
                  </a:rPr>
                  <a:t>Destinataire invisible aux autres destinataires</a:t>
                </a:r>
              </a:p>
            </p:txBody>
          </p:sp>
        </p:grpSp>
        <p:cxnSp>
          <p:nvCxnSpPr>
            <p:cNvPr id="32" name="Connecteur droit avec flèche 31">
              <a:extLst>
                <a:ext uri="{FF2B5EF4-FFF2-40B4-BE49-F238E27FC236}">
                  <a16:creationId xmlns:a16="http://schemas.microsoft.com/office/drawing/2014/main" id="{2586E2B5-82F2-A4AD-2402-3B34360607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33363" y="2586070"/>
              <a:ext cx="910250" cy="24093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>
              <a:extLst>
                <a:ext uri="{FF2B5EF4-FFF2-40B4-BE49-F238E27FC236}">
                  <a16:creationId xmlns:a16="http://schemas.microsoft.com/office/drawing/2014/main" id="{AD405887-7B4D-2807-2E4C-96325B9A1A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3262" y="1474689"/>
              <a:ext cx="1205390" cy="6083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9036EE1-AC69-886A-C8B4-8BDF778927B9}"/>
              </a:ext>
            </a:extLst>
          </p:cNvPr>
          <p:cNvGrpSpPr/>
          <p:nvPr/>
        </p:nvGrpSpPr>
        <p:grpSpPr>
          <a:xfrm>
            <a:off x="82862" y="822636"/>
            <a:ext cx="5271016" cy="4884234"/>
            <a:chOff x="1552228" y="723522"/>
            <a:chExt cx="5867528" cy="5410955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2D1D5180-BCAF-1895-0BC7-97B502481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52228" y="723522"/>
              <a:ext cx="2486372" cy="5410955"/>
            </a:xfrm>
            <a:prstGeom prst="rect">
              <a:avLst/>
            </a:prstGeom>
          </p:spPr>
        </p:pic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8C6FDF2F-B23F-39BD-E925-50063BAD2985}"/>
                </a:ext>
              </a:extLst>
            </p:cNvPr>
            <p:cNvCxnSpPr>
              <a:cxnSpLocks/>
              <a:endCxn id="15" idx="1"/>
            </p:cNvCxnSpPr>
            <p:nvPr/>
          </p:nvCxnSpPr>
          <p:spPr>
            <a:xfrm flipV="1">
              <a:off x="3599014" y="1609294"/>
              <a:ext cx="903805" cy="507842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 : coins arrondis 14">
              <a:extLst>
                <a:ext uri="{FF2B5EF4-FFF2-40B4-BE49-F238E27FC236}">
                  <a16:creationId xmlns:a16="http://schemas.microsoft.com/office/drawing/2014/main" id="{935D4F54-6A2A-8192-4D78-4EED9BE2169F}"/>
                </a:ext>
              </a:extLst>
            </p:cNvPr>
            <p:cNvSpPr/>
            <p:nvPr/>
          </p:nvSpPr>
          <p:spPr>
            <a:xfrm>
              <a:off x="4502819" y="786599"/>
              <a:ext cx="2916937" cy="1645389"/>
            </a:xfrm>
            <a:prstGeom prst="roundRect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💡 En cliquant sur le menu à gauche quand vous arrivez sur vos mails, vous retrouvez les différents dossiers</a:t>
              </a:r>
            </a:p>
          </p:txBody>
        </p:sp>
      </p:grp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5F93B7D8-E31F-0B78-9866-0323326D651F}"/>
              </a:ext>
            </a:extLst>
          </p:cNvPr>
          <p:cNvCxnSpPr/>
          <p:nvPr/>
        </p:nvCxnSpPr>
        <p:spPr>
          <a:xfrm>
            <a:off x="2270988" y="2419743"/>
            <a:ext cx="8543925" cy="0"/>
          </a:xfrm>
          <a:prstGeom prst="line">
            <a:avLst/>
          </a:prstGeom>
          <a:ln w="1270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A3E9A655-84A9-8EF7-BBA9-39BF027F0D73}"/>
              </a:ext>
            </a:extLst>
          </p:cNvPr>
          <p:cNvCxnSpPr>
            <a:cxnSpLocks/>
          </p:cNvCxnSpPr>
          <p:nvPr/>
        </p:nvCxnSpPr>
        <p:spPr>
          <a:xfrm>
            <a:off x="2270988" y="2540636"/>
            <a:ext cx="45473" cy="4180841"/>
          </a:xfrm>
          <a:prstGeom prst="line">
            <a:avLst/>
          </a:prstGeom>
          <a:ln w="1270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209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9E0BF952-DE26-1843-E76A-4FD3B796EF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244"/>
          <a:stretch/>
        </p:blipFill>
        <p:spPr>
          <a:xfrm>
            <a:off x="223214" y="1450643"/>
            <a:ext cx="4624672" cy="3535462"/>
          </a:xfr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6D0F5C-DC7E-0406-7499-E9F96764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CD6C0-FB3F-4B14-9A38-93F1737AF3EE}" type="datetime1">
              <a:rPr lang="fr-FR" smtClean="0"/>
              <a:t>18/09/2023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896DBC-EB94-0023-6B5A-79C10DC5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Initiation ordinateur - 10/10 - E-démarches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F593E5-B99E-AFC7-8777-A82B9580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2</a:t>
            </a:fld>
            <a:endParaRPr lang="fr-FR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79C2025A-A882-006A-43DD-09FB5DE5040C}"/>
              </a:ext>
            </a:extLst>
          </p:cNvPr>
          <p:cNvSpPr txBox="1">
            <a:spLocks/>
          </p:cNvSpPr>
          <p:nvPr/>
        </p:nvSpPr>
        <p:spPr>
          <a:xfrm>
            <a:off x="736798" y="518210"/>
            <a:ext cx="8543925" cy="1077020"/>
          </a:xfrm>
          <a:prstGeom prst="rect">
            <a:avLst/>
          </a:prstGeom>
        </p:spPr>
        <p:txBody>
          <a:bodyPr vert="horz" lIns="74295" tIns="37148" rIns="74295" bIns="3714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19914"/>
            <a:r>
              <a:rPr lang="fr-FR" sz="3250" dirty="0"/>
              <a:t>📩 Gérer ses mails</a:t>
            </a:r>
            <a:br>
              <a:rPr lang="fr-FR" sz="3250" b="1" dirty="0">
                <a:solidFill>
                  <a:srgbClr val="C00000"/>
                </a:solidFill>
              </a:rPr>
            </a:br>
            <a:br>
              <a:rPr lang="fr-FR" sz="3250" b="1" dirty="0"/>
            </a:br>
            <a:endParaRPr lang="fr-FR" sz="3250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21EE99C9-1F7E-2AF3-958D-44087E7A0A13}"/>
              </a:ext>
            </a:extLst>
          </p:cNvPr>
          <p:cNvCxnSpPr/>
          <p:nvPr/>
        </p:nvCxnSpPr>
        <p:spPr>
          <a:xfrm>
            <a:off x="878612" y="883210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76CC8FEB-92BA-6FC7-CB5F-DB5BF59C34E6}"/>
              </a:ext>
            </a:extLst>
          </p:cNvPr>
          <p:cNvSpPr/>
          <p:nvPr/>
        </p:nvSpPr>
        <p:spPr>
          <a:xfrm>
            <a:off x="4286151" y="1946793"/>
            <a:ext cx="115874" cy="118189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509C0E2-9C43-FD9F-F4E8-108C39FAC4D3}"/>
              </a:ext>
            </a:extLst>
          </p:cNvPr>
          <p:cNvSpPr txBox="1"/>
          <p:nvPr/>
        </p:nvSpPr>
        <p:spPr>
          <a:xfrm>
            <a:off x="3487721" y="2241869"/>
            <a:ext cx="994715" cy="26744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138" i="1" dirty="0"/>
              <a:t>⭐ = favoris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F16C10C1-9DB3-1B1B-8620-5C66751AB02A}"/>
              </a:ext>
            </a:extLst>
          </p:cNvPr>
          <p:cNvCxnSpPr>
            <a:cxnSpLocks/>
            <a:stCxn id="12" idx="0"/>
            <a:endCxn id="11" idx="4"/>
          </p:cNvCxnSpPr>
          <p:nvPr/>
        </p:nvCxnSpPr>
        <p:spPr>
          <a:xfrm flipV="1">
            <a:off x="3985079" y="2064982"/>
            <a:ext cx="359009" cy="176887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FD9FC872-3511-8ED8-71DB-0F83ED69829D}"/>
              </a:ext>
            </a:extLst>
          </p:cNvPr>
          <p:cNvSpPr/>
          <p:nvPr/>
        </p:nvSpPr>
        <p:spPr>
          <a:xfrm>
            <a:off x="4638155" y="1924690"/>
            <a:ext cx="115874" cy="118189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97E844BE-DE70-F988-CB8A-14A8C9E1D0A2}"/>
              </a:ext>
            </a:extLst>
          </p:cNvPr>
          <p:cNvCxnSpPr>
            <a:cxnSpLocks/>
            <a:endCxn id="19" idx="4"/>
          </p:cNvCxnSpPr>
          <p:nvPr/>
        </p:nvCxnSpPr>
        <p:spPr>
          <a:xfrm flipH="1" flipV="1">
            <a:off x="4696092" y="2042879"/>
            <a:ext cx="908966" cy="548879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230579D-6E3E-A3A5-3475-89DF923C225C}"/>
              </a:ext>
            </a:extLst>
          </p:cNvPr>
          <p:cNvSpPr/>
          <p:nvPr/>
        </p:nvSpPr>
        <p:spPr>
          <a:xfrm>
            <a:off x="5037872" y="1411483"/>
            <a:ext cx="1756108" cy="687953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8" dirty="0">
                <a:solidFill>
                  <a:schemeClr val="tx1"/>
                </a:solidFill>
              </a:rPr>
              <a:t>« répondre à tous »</a:t>
            </a:r>
          </a:p>
          <a:p>
            <a:pPr algn="ctr"/>
            <a:r>
              <a:rPr lang="fr-FR" sz="1138" dirty="0">
                <a:solidFill>
                  <a:schemeClr val="tx1"/>
                </a:solidFill>
              </a:rPr>
              <a:t>Permet de répondre à toutes les personnes qui ont reçu le mail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E68F1816-D982-3885-3E98-5FEE5DB3FC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6092" y="2591757"/>
            <a:ext cx="2151760" cy="2972215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37" name="Ellipse 36">
            <a:extLst>
              <a:ext uri="{FF2B5EF4-FFF2-40B4-BE49-F238E27FC236}">
                <a16:creationId xmlns:a16="http://schemas.microsoft.com/office/drawing/2014/main" id="{20E3CE0E-4473-2492-4B18-AFAA377BD2F7}"/>
              </a:ext>
            </a:extLst>
          </p:cNvPr>
          <p:cNvSpPr/>
          <p:nvPr/>
        </p:nvSpPr>
        <p:spPr>
          <a:xfrm>
            <a:off x="5008761" y="2838094"/>
            <a:ext cx="644009" cy="257683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91B62640-FCED-B731-6980-AB57BF08FDC4}"/>
              </a:ext>
            </a:extLst>
          </p:cNvPr>
          <p:cNvCxnSpPr>
            <a:cxnSpLocks/>
            <a:stCxn id="37" idx="6"/>
            <a:endCxn id="26" idx="1"/>
          </p:cNvCxnSpPr>
          <p:nvPr/>
        </p:nvCxnSpPr>
        <p:spPr>
          <a:xfrm flipV="1">
            <a:off x="5652770" y="2855244"/>
            <a:ext cx="229795" cy="111692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Image 48">
            <a:extLst>
              <a:ext uri="{FF2B5EF4-FFF2-40B4-BE49-F238E27FC236}">
                <a16:creationId xmlns:a16="http://schemas.microsoft.com/office/drawing/2014/main" id="{4A4F391E-8B0D-3ADE-1B81-52C05A8351C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46" b="59926"/>
          <a:stretch/>
        </p:blipFill>
        <p:spPr>
          <a:xfrm>
            <a:off x="7215461" y="3355984"/>
            <a:ext cx="2138428" cy="1312881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C0EAE6B1-55DA-5FA8-C9CC-7C48B451A007}"/>
              </a:ext>
            </a:extLst>
          </p:cNvPr>
          <p:cNvSpPr/>
          <p:nvPr/>
        </p:nvSpPr>
        <p:spPr>
          <a:xfrm>
            <a:off x="5882566" y="2553643"/>
            <a:ext cx="1449970" cy="60320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8" dirty="0">
                <a:solidFill>
                  <a:schemeClr val="tx1"/>
                </a:solidFill>
              </a:rPr>
              <a:t>Permet d’envoyer ce mail à quelqu’un d’autre</a:t>
            </a:r>
          </a:p>
        </p:txBody>
      </p: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1D18E2B3-1ACD-DFB9-31DB-06B30569CD7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7332535" y="2855244"/>
            <a:ext cx="320200" cy="488484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58A71632-D6E7-AB0A-ECE5-7168C44B44A3}"/>
              </a:ext>
            </a:extLst>
          </p:cNvPr>
          <p:cNvSpPr/>
          <p:nvPr/>
        </p:nvSpPr>
        <p:spPr>
          <a:xfrm>
            <a:off x="7272871" y="1344754"/>
            <a:ext cx="1580944" cy="102200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8" dirty="0">
                <a:solidFill>
                  <a:schemeClr val="tx1"/>
                </a:solidFill>
              </a:rPr>
              <a:t>Informations du mail que vous avez reçu et que vous transférez :</a:t>
            </a:r>
          </a:p>
          <a:p>
            <a:pPr algn="ctr"/>
            <a:r>
              <a:rPr lang="fr-FR" sz="1138" dirty="0">
                <a:solidFill>
                  <a:schemeClr val="tx1"/>
                </a:solidFill>
              </a:rPr>
              <a:t>Expéditeur, date, objet, destinataire(s)</a:t>
            </a:r>
          </a:p>
        </p:txBody>
      </p: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E4505FAA-3650-6535-95C8-36978571FC57}"/>
              </a:ext>
            </a:extLst>
          </p:cNvPr>
          <p:cNvCxnSpPr>
            <a:cxnSpLocks/>
            <a:endCxn id="56" idx="2"/>
          </p:cNvCxnSpPr>
          <p:nvPr/>
        </p:nvCxnSpPr>
        <p:spPr>
          <a:xfrm flipV="1">
            <a:off x="7652736" y="2366759"/>
            <a:ext cx="410607" cy="98922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F49FFFD-6D65-4CE0-3408-9BFC9D24EBF4}"/>
              </a:ext>
            </a:extLst>
          </p:cNvPr>
          <p:cNvSpPr/>
          <p:nvPr/>
        </p:nvSpPr>
        <p:spPr>
          <a:xfrm>
            <a:off x="8257628" y="2584455"/>
            <a:ext cx="1580944" cy="75304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8" dirty="0">
                <a:solidFill>
                  <a:schemeClr val="tx1"/>
                </a:solidFill>
              </a:rPr>
              <a:t>Vous pouvez rédiger un message avant le message que vous transférez.</a:t>
            </a:r>
          </a:p>
        </p:txBody>
      </p: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00ACB224-6375-EDEA-A997-4BB90884A11D}"/>
              </a:ext>
            </a:extLst>
          </p:cNvPr>
          <p:cNvCxnSpPr>
            <a:cxnSpLocks/>
            <a:stCxn id="62" idx="1"/>
          </p:cNvCxnSpPr>
          <p:nvPr/>
        </p:nvCxnSpPr>
        <p:spPr>
          <a:xfrm flipH="1">
            <a:off x="7882532" y="2960980"/>
            <a:ext cx="375096" cy="413484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F3C139D6-B84D-58B3-1B5E-C188531E5384}"/>
              </a:ext>
            </a:extLst>
          </p:cNvPr>
          <p:cNvSpPr/>
          <p:nvPr/>
        </p:nvSpPr>
        <p:spPr>
          <a:xfrm>
            <a:off x="7584015" y="4764159"/>
            <a:ext cx="1640948" cy="75304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38" dirty="0">
                <a:solidFill>
                  <a:schemeClr val="tx1"/>
                </a:solidFill>
              </a:rPr>
              <a:t>En dessous de ces informations vous retrouvez le mail que vous transférez</a:t>
            </a:r>
          </a:p>
        </p:txBody>
      </p:sp>
    </p:spTree>
    <p:extLst>
      <p:ext uri="{BB962C8B-B14F-4D97-AF65-F5344CB8AC3E}">
        <p14:creationId xmlns:p14="http://schemas.microsoft.com/office/powerpoint/2010/main" val="3671857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0857" y="669905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>
            <a:extLst>
              <a:ext uri="{FF2B5EF4-FFF2-40B4-BE49-F238E27FC236}">
                <a16:creationId xmlns:a16="http://schemas.microsoft.com/office/drawing/2014/main" id="{4573FF96-C5B3-4B4A-B3AA-14AD63FC0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858" y="-174834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b="1" dirty="0"/>
              <a:t>📜 </a:t>
            </a:r>
            <a:r>
              <a:rPr lang="fr-FR" sz="3250" b="1" dirty="0">
                <a:solidFill>
                  <a:srgbClr val="FFC000"/>
                </a:solidFill>
              </a:rPr>
              <a:t>Les e-démarches</a:t>
            </a:r>
            <a:endParaRPr lang="fr-FR" sz="3250" dirty="0">
              <a:solidFill>
                <a:srgbClr val="FFC000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4B1924-33A0-4F8E-95E2-A7FDFF824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contenu 6">
            <a:extLst>
              <a:ext uri="{FF2B5EF4-FFF2-40B4-BE49-F238E27FC236}">
                <a16:creationId xmlns:a16="http://schemas.microsoft.com/office/drawing/2014/main" id="{9D02C640-D034-424D-9FCE-52CB20DB9144}"/>
              </a:ext>
            </a:extLst>
          </p:cNvPr>
          <p:cNvSpPr txBox="1">
            <a:spLocks/>
          </p:cNvSpPr>
          <p:nvPr/>
        </p:nvSpPr>
        <p:spPr>
          <a:xfrm>
            <a:off x="2479593" y="2863022"/>
            <a:ext cx="4919413" cy="466270"/>
          </a:xfrm>
          <a:prstGeom prst="rect">
            <a:avLst/>
          </a:prstGeom>
          <a:ln w="38100">
            <a:solidFill>
              <a:srgbClr val="FFC000"/>
            </a:solidFill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38" dirty="0"/>
              <a:t>💡 Vous pouvez également installer des applications dédiées sur votre smartphone ou tablette </a:t>
            </a:r>
          </a:p>
        </p:txBody>
      </p:sp>
      <p:sp>
        <p:nvSpPr>
          <p:cNvPr id="6" name="Espace réservé du contenu 6">
            <a:extLst>
              <a:ext uri="{FF2B5EF4-FFF2-40B4-BE49-F238E27FC236}">
                <a16:creationId xmlns:a16="http://schemas.microsoft.com/office/drawing/2014/main" id="{51272C2A-A9C5-49DE-8CBA-DE19559D29D5}"/>
              </a:ext>
            </a:extLst>
          </p:cNvPr>
          <p:cNvSpPr txBox="1">
            <a:spLocks/>
          </p:cNvSpPr>
          <p:nvPr/>
        </p:nvSpPr>
        <p:spPr>
          <a:xfrm>
            <a:off x="2493293" y="1172095"/>
            <a:ext cx="4919413" cy="1430262"/>
          </a:xfrm>
          <a:prstGeom prst="rect">
            <a:avLst/>
          </a:prstGeom>
          <a:ln w="38100">
            <a:solidFill>
              <a:srgbClr val="FFC000"/>
            </a:solidFill>
          </a:ln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38" dirty="0"/>
              <a:t>💡Chaque démarche s’effectuera sur un site particulier.</a:t>
            </a:r>
          </a:p>
          <a:p>
            <a:pPr marL="0" indent="0" algn="ctr">
              <a:buNone/>
            </a:pPr>
            <a:r>
              <a:rPr lang="fr-FR" sz="1138"/>
              <a:t>✔ Si </a:t>
            </a:r>
            <a:r>
              <a:rPr lang="fr-FR" sz="1138" dirty="0"/>
              <a:t>vous ne connaissez pas le site, vous le trouverez en faisant une recherche sur internet</a:t>
            </a:r>
          </a:p>
          <a:p>
            <a:pPr marL="0" indent="0" algn="ctr">
              <a:buNone/>
            </a:pPr>
            <a:r>
              <a:rPr lang="fr-FR" sz="1138" dirty="0"/>
              <a:t>👉 La Caf, Impôts, Ameli, Pôle emploi, Mon compte Formation…</a:t>
            </a:r>
          </a:p>
          <a:p>
            <a:pPr marL="0" indent="0" algn="ctr">
              <a:buNone/>
            </a:pPr>
            <a:r>
              <a:rPr lang="fr-FR" sz="1138" dirty="0"/>
              <a:t>👉 Ce sera souvent un site www.démarches.gouv.fr</a:t>
            </a:r>
          </a:p>
          <a:p>
            <a:pPr marL="0" indent="0">
              <a:buNone/>
            </a:pPr>
            <a:endParaRPr lang="fr-FR" sz="1138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616E36A-313D-4720-B9D8-262A82A95E43}"/>
              </a:ext>
            </a:extLst>
          </p:cNvPr>
          <p:cNvGrpSpPr/>
          <p:nvPr/>
        </p:nvGrpSpPr>
        <p:grpSpPr>
          <a:xfrm>
            <a:off x="2479592" y="3720793"/>
            <a:ext cx="4919413" cy="1550320"/>
            <a:chOff x="269797" y="3135113"/>
            <a:chExt cx="4919413" cy="1550320"/>
          </a:xfrm>
        </p:grpSpPr>
        <p:sp>
          <p:nvSpPr>
            <p:cNvPr id="9" name="Espace réservé du contenu 6">
              <a:extLst>
                <a:ext uri="{FF2B5EF4-FFF2-40B4-BE49-F238E27FC236}">
                  <a16:creationId xmlns:a16="http://schemas.microsoft.com/office/drawing/2014/main" id="{C2305F4A-CFFF-496B-A385-A38DBEB3C987}"/>
                </a:ext>
              </a:extLst>
            </p:cNvPr>
            <p:cNvSpPr txBox="1">
              <a:spLocks/>
            </p:cNvSpPr>
            <p:nvPr/>
          </p:nvSpPr>
          <p:spPr>
            <a:xfrm>
              <a:off x="269797" y="3135113"/>
              <a:ext cx="4919413" cy="1550320"/>
            </a:xfrm>
            <a:prstGeom prst="rect">
              <a:avLst/>
            </a:prstGeom>
            <a:ln w="38100">
              <a:solidFill>
                <a:srgbClr val="FFC000"/>
              </a:solidFill>
            </a:ln>
          </p:spPr>
          <p:txBody>
            <a:bodyPr vert="horz" lIns="74295" tIns="37148" rIns="74295" bIns="37148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1400" dirty="0"/>
                <a:t>💡 Rdv vous sur le site </a:t>
              </a:r>
              <a:r>
                <a:rPr lang="fr-FR" sz="1400" b="1" dirty="0">
                  <a:solidFill>
                    <a:srgbClr val="FFC000"/>
                  </a:solidFill>
                </a:rPr>
                <a:t>miroir</a:t>
              </a:r>
              <a:r>
                <a:rPr lang="fr-FR" sz="1400" dirty="0"/>
                <a:t> (fictif) des impôts pour apprendre à y naviguer facilement</a:t>
              </a:r>
            </a:p>
            <a:p>
              <a:pPr marL="0" indent="0" algn="ctr">
                <a:buNone/>
              </a:pPr>
              <a:endParaRPr lang="fr-FR" sz="1400" dirty="0"/>
            </a:p>
            <a:p>
              <a:pPr marL="0" indent="0" algn="ctr">
                <a:buNone/>
              </a:pPr>
              <a:r>
                <a:rPr lang="fr-FR" sz="1400" dirty="0"/>
                <a:t>💡 Retrouvez sur YouTube différents </a:t>
              </a:r>
              <a:r>
                <a:rPr lang="fr-FR" sz="1400" b="1" dirty="0">
                  <a:solidFill>
                    <a:srgbClr val="FFC000"/>
                  </a:solidFill>
                </a:rPr>
                <a:t>tutoriels </a:t>
              </a:r>
              <a:r>
                <a:rPr lang="fr-FR" sz="1400" dirty="0"/>
                <a:t>pour vous aider dans vos démarches.</a:t>
              </a:r>
            </a:p>
            <a:p>
              <a:pPr marL="0" indent="0" algn="ctr">
                <a:buNone/>
              </a:pPr>
              <a:endParaRPr lang="fr-FR" sz="1400" dirty="0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73BE40EA-B6A2-4339-AC64-2F3BE6895744}"/>
                </a:ext>
              </a:extLst>
            </p:cNvPr>
            <p:cNvSpPr txBox="1"/>
            <p:nvPr/>
          </p:nvSpPr>
          <p:spPr>
            <a:xfrm>
              <a:off x="1720847" y="3576079"/>
              <a:ext cx="201731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400" dirty="0"/>
                <a:t>👉 bit.ly/impots-miroir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F466A7B-4E28-4AEB-8A12-A74756D06870}"/>
                </a:ext>
              </a:extLst>
            </p:cNvPr>
            <p:cNvSpPr txBox="1"/>
            <p:nvPr/>
          </p:nvSpPr>
          <p:spPr>
            <a:xfrm>
              <a:off x="1882313" y="4377656"/>
              <a:ext cx="169437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400" dirty="0"/>
                <a:t>👉bit.ly/tutos-ameli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02838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324</Words>
  <Application>Microsoft Office PowerPoint</Application>
  <PresentationFormat>Format A4 (210 x 297 mm)</PresentationFormat>
  <Paragraphs>38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📜 Les e-démarches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Conseiller Numérique - Mairie Peyruis</dc:creator>
  <cp:lastModifiedBy>Claire BERGE-LALLEMANT</cp:lastModifiedBy>
  <cp:revision>13</cp:revision>
  <dcterms:created xsi:type="dcterms:W3CDTF">2022-02-09T15:40:36Z</dcterms:created>
  <dcterms:modified xsi:type="dcterms:W3CDTF">2023-09-18T13:03:15Z</dcterms:modified>
</cp:coreProperties>
</file>